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Mokoto" charset="1" panose="00000000000000000000"/>
      <p:regular r:id="rId13"/>
    </p:embeddedFont>
    <p:embeddedFont>
      <p:font typeface="Montserrat" charset="1" panose="000005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png" Type="http://schemas.openxmlformats.org/officeDocument/2006/relationships/image"/><Relationship Id="rId12" Target="../media/image13.png" Type="http://schemas.openxmlformats.org/officeDocument/2006/relationships/image"/><Relationship Id="rId13" Target="../media/image14.png" Type="http://schemas.openxmlformats.org/officeDocument/2006/relationships/image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Relationship Id="rId9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png" Type="http://schemas.openxmlformats.org/officeDocument/2006/relationships/image"/><Relationship Id="rId12" Target="../media/image19.jpeg" Type="http://schemas.openxmlformats.org/officeDocument/2006/relationships/image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1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06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68522"/>
            <a:ext cx="18288000" cy="10018478"/>
          </a:xfrm>
          <a:custGeom>
            <a:avLst/>
            <a:gdLst/>
            <a:ahLst/>
            <a:cxnLst/>
            <a:rect r="r" b="b" t="t" l="l"/>
            <a:pathLst>
              <a:path h="10018478" w="18288000">
                <a:moveTo>
                  <a:pt x="0" y="0"/>
                </a:moveTo>
                <a:lnTo>
                  <a:pt x="18288000" y="0"/>
                </a:lnTo>
                <a:lnTo>
                  <a:pt x="18288000" y="10018478"/>
                </a:lnTo>
                <a:lnTo>
                  <a:pt x="0" y="100184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416431" y="6906219"/>
            <a:ext cx="4467792" cy="4249987"/>
          </a:xfrm>
          <a:custGeom>
            <a:avLst/>
            <a:gdLst/>
            <a:ahLst/>
            <a:cxnLst/>
            <a:rect r="r" b="b" t="t" l="l"/>
            <a:pathLst>
              <a:path h="4249987" w="4467792">
                <a:moveTo>
                  <a:pt x="0" y="0"/>
                </a:moveTo>
                <a:lnTo>
                  <a:pt x="4467792" y="0"/>
                </a:lnTo>
                <a:lnTo>
                  <a:pt x="4467792" y="4249987"/>
                </a:lnTo>
                <a:lnTo>
                  <a:pt x="0" y="42499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134898">
            <a:off x="14209243" y="-2045303"/>
            <a:ext cx="4535136" cy="5060124"/>
          </a:xfrm>
          <a:custGeom>
            <a:avLst/>
            <a:gdLst/>
            <a:ahLst/>
            <a:cxnLst/>
            <a:rect r="r" b="b" t="t" l="l"/>
            <a:pathLst>
              <a:path h="5060124" w="4535136">
                <a:moveTo>
                  <a:pt x="0" y="0"/>
                </a:moveTo>
                <a:lnTo>
                  <a:pt x="4535136" y="0"/>
                </a:lnTo>
                <a:lnTo>
                  <a:pt x="4535136" y="5060124"/>
                </a:lnTo>
                <a:lnTo>
                  <a:pt x="0" y="50601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79263">
            <a:off x="116092" y="-857316"/>
            <a:ext cx="4033686" cy="4179986"/>
          </a:xfrm>
          <a:custGeom>
            <a:avLst/>
            <a:gdLst/>
            <a:ahLst/>
            <a:cxnLst/>
            <a:rect r="r" b="b" t="t" l="l"/>
            <a:pathLst>
              <a:path h="4179986" w="4033686">
                <a:moveTo>
                  <a:pt x="0" y="0"/>
                </a:moveTo>
                <a:lnTo>
                  <a:pt x="4033686" y="0"/>
                </a:lnTo>
                <a:lnTo>
                  <a:pt x="4033686" y="4179985"/>
                </a:lnTo>
                <a:lnTo>
                  <a:pt x="0" y="41799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392916">
            <a:off x="2341453" y="6818199"/>
            <a:ext cx="1158181" cy="1295867"/>
          </a:xfrm>
          <a:custGeom>
            <a:avLst/>
            <a:gdLst/>
            <a:ahLst/>
            <a:cxnLst/>
            <a:rect r="r" b="b" t="t" l="l"/>
            <a:pathLst>
              <a:path h="1295867" w="1158181">
                <a:moveTo>
                  <a:pt x="0" y="0"/>
                </a:moveTo>
                <a:lnTo>
                  <a:pt x="1158181" y="0"/>
                </a:lnTo>
                <a:lnTo>
                  <a:pt x="1158181" y="1295866"/>
                </a:lnTo>
                <a:lnTo>
                  <a:pt x="0" y="129586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600701">
            <a:off x="14525334" y="2202848"/>
            <a:ext cx="1207461" cy="1277736"/>
          </a:xfrm>
          <a:custGeom>
            <a:avLst/>
            <a:gdLst/>
            <a:ahLst/>
            <a:cxnLst/>
            <a:rect r="r" b="b" t="t" l="l"/>
            <a:pathLst>
              <a:path h="1277736" w="1207461">
                <a:moveTo>
                  <a:pt x="0" y="0"/>
                </a:moveTo>
                <a:lnTo>
                  <a:pt x="1207460" y="0"/>
                </a:lnTo>
                <a:lnTo>
                  <a:pt x="1207460" y="1277736"/>
                </a:lnTo>
                <a:lnTo>
                  <a:pt x="0" y="12777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558470">
            <a:off x="13960683" y="7230703"/>
            <a:ext cx="1129301" cy="1199788"/>
          </a:xfrm>
          <a:custGeom>
            <a:avLst/>
            <a:gdLst/>
            <a:ahLst/>
            <a:cxnLst/>
            <a:rect r="r" b="b" t="t" l="l"/>
            <a:pathLst>
              <a:path h="1199788" w="1129301">
                <a:moveTo>
                  <a:pt x="0" y="0"/>
                </a:moveTo>
                <a:lnTo>
                  <a:pt x="1129301" y="0"/>
                </a:lnTo>
                <a:lnTo>
                  <a:pt x="1129301" y="1199788"/>
                </a:lnTo>
                <a:lnTo>
                  <a:pt x="0" y="119978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502069" y="2096917"/>
            <a:ext cx="1112030" cy="1140544"/>
          </a:xfrm>
          <a:custGeom>
            <a:avLst/>
            <a:gdLst/>
            <a:ahLst/>
            <a:cxnLst/>
            <a:rect r="r" b="b" t="t" l="l"/>
            <a:pathLst>
              <a:path h="1140544" w="1112030">
                <a:moveTo>
                  <a:pt x="0" y="0"/>
                </a:moveTo>
                <a:lnTo>
                  <a:pt x="1112030" y="0"/>
                </a:lnTo>
                <a:lnTo>
                  <a:pt x="1112030" y="1140544"/>
                </a:lnTo>
                <a:lnTo>
                  <a:pt x="0" y="114054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400000">
            <a:off x="-1570908" y="7239148"/>
            <a:ext cx="4846752" cy="3653240"/>
          </a:xfrm>
          <a:custGeom>
            <a:avLst/>
            <a:gdLst/>
            <a:ahLst/>
            <a:cxnLst/>
            <a:rect r="r" b="b" t="t" l="l"/>
            <a:pathLst>
              <a:path h="3653240" w="4846752">
                <a:moveTo>
                  <a:pt x="0" y="0"/>
                </a:moveTo>
                <a:lnTo>
                  <a:pt x="4846753" y="0"/>
                </a:lnTo>
                <a:lnTo>
                  <a:pt x="4846753" y="3653240"/>
                </a:lnTo>
                <a:lnTo>
                  <a:pt x="0" y="365324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679088" y="4415090"/>
            <a:ext cx="11846245" cy="2336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70"/>
              </a:lnSpc>
            </a:pPr>
            <a:r>
              <a:rPr lang="en-US" sz="4943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ACKMEDIQ: AI-ENABLED TELE/VIDEO MER ASSISTANT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06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92916">
            <a:off x="1472812" y="8447106"/>
            <a:ext cx="1158181" cy="1295867"/>
          </a:xfrm>
          <a:custGeom>
            <a:avLst/>
            <a:gdLst/>
            <a:ahLst/>
            <a:cxnLst/>
            <a:rect r="r" b="b" t="t" l="l"/>
            <a:pathLst>
              <a:path h="1295867" w="1158181">
                <a:moveTo>
                  <a:pt x="0" y="0"/>
                </a:moveTo>
                <a:lnTo>
                  <a:pt x="1158181" y="0"/>
                </a:lnTo>
                <a:lnTo>
                  <a:pt x="1158181" y="1295866"/>
                </a:lnTo>
                <a:lnTo>
                  <a:pt x="0" y="12958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600701">
            <a:off x="15885219" y="1766260"/>
            <a:ext cx="1207461" cy="1277736"/>
          </a:xfrm>
          <a:custGeom>
            <a:avLst/>
            <a:gdLst/>
            <a:ahLst/>
            <a:cxnLst/>
            <a:rect r="r" b="b" t="t" l="l"/>
            <a:pathLst>
              <a:path h="1277736" w="1207461">
                <a:moveTo>
                  <a:pt x="0" y="0"/>
                </a:moveTo>
                <a:lnTo>
                  <a:pt x="1207460" y="0"/>
                </a:lnTo>
                <a:lnTo>
                  <a:pt x="1207460" y="1277736"/>
                </a:lnTo>
                <a:lnTo>
                  <a:pt x="0" y="1277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58470">
            <a:off x="15684667" y="8726581"/>
            <a:ext cx="1129301" cy="1199788"/>
          </a:xfrm>
          <a:custGeom>
            <a:avLst/>
            <a:gdLst/>
            <a:ahLst/>
            <a:cxnLst/>
            <a:rect r="r" b="b" t="t" l="l"/>
            <a:pathLst>
              <a:path h="1199788" w="1129301">
                <a:moveTo>
                  <a:pt x="0" y="0"/>
                </a:moveTo>
                <a:lnTo>
                  <a:pt x="1129301" y="0"/>
                </a:lnTo>
                <a:lnTo>
                  <a:pt x="1129301" y="1199789"/>
                </a:lnTo>
                <a:lnTo>
                  <a:pt x="0" y="1199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25154" y="1264584"/>
            <a:ext cx="1112030" cy="1140544"/>
          </a:xfrm>
          <a:custGeom>
            <a:avLst/>
            <a:gdLst/>
            <a:ahLst/>
            <a:cxnLst/>
            <a:rect r="r" b="b" t="t" l="l"/>
            <a:pathLst>
              <a:path h="1140544" w="1112030">
                <a:moveTo>
                  <a:pt x="0" y="0"/>
                </a:moveTo>
                <a:lnTo>
                  <a:pt x="1112030" y="0"/>
                </a:lnTo>
                <a:lnTo>
                  <a:pt x="1112030" y="1140544"/>
                </a:lnTo>
                <a:lnTo>
                  <a:pt x="0" y="1140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941928">
            <a:off x="3141835" y="448253"/>
            <a:ext cx="835498" cy="1602074"/>
          </a:xfrm>
          <a:custGeom>
            <a:avLst/>
            <a:gdLst/>
            <a:ahLst/>
            <a:cxnLst/>
            <a:rect r="r" b="b" t="t" l="l"/>
            <a:pathLst>
              <a:path h="1602074" w="835498">
                <a:moveTo>
                  <a:pt x="0" y="0"/>
                </a:moveTo>
                <a:lnTo>
                  <a:pt x="835498" y="0"/>
                </a:lnTo>
                <a:lnTo>
                  <a:pt x="835498" y="1602074"/>
                </a:lnTo>
                <a:lnTo>
                  <a:pt x="0" y="16020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89560" y="6596168"/>
            <a:ext cx="878280" cy="827217"/>
          </a:xfrm>
          <a:custGeom>
            <a:avLst/>
            <a:gdLst/>
            <a:ahLst/>
            <a:cxnLst/>
            <a:rect r="r" b="b" t="t" l="l"/>
            <a:pathLst>
              <a:path h="827217" w="878280">
                <a:moveTo>
                  <a:pt x="0" y="0"/>
                </a:moveTo>
                <a:lnTo>
                  <a:pt x="878280" y="0"/>
                </a:lnTo>
                <a:lnTo>
                  <a:pt x="878280" y="827217"/>
                </a:lnTo>
                <a:lnTo>
                  <a:pt x="0" y="8272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488949" y="6792823"/>
            <a:ext cx="1061438" cy="1261123"/>
          </a:xfrm>
          <a:custGeom>
            <a:avLst/>
            <a:gdLst/>
            <a:ahLst/>
            <a:cxnLst/>
            <a:rect r="r" b="b" t="t" l="l"/>
            <a:pathLst>
              <a:path h="1261123" w="1061438">
                <a:moveTo>
                  <a:pt x="0" y="0"/>
                </a:moveTo>
                <a:lnTo>
                  <a:pt x="1061438" y="0"/>
                </a:lnTo>
                <a:lnTo>
                  <a:pt x="1061438" y="1261124"/>
                </a:lnTo>
                <a:lnTo>
                  <a:pt x="0" y="126112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551972" y="727072"/>
            <a:ext cx="850955" cy="836137"/>
          </a:xfrm>
          <a:custGeom>
            <a:avLst/>
            <a:gdLst/>
            <a:ahLst/>
            <a:cxnLst/>
            <a:rect r="r" b="b" t="t" l="l"/>
            <a:pathLst>
              <a:path h="836137" w="850955">
                <a:moveTo>
                  <a:pt x="0" y="0"/>
                </a:moveTo>
                <a:lnTo>
                  <a:pt x="850955" y="0"/>
                </a:lnTo>
                <a:lnTo>
                  <a:pt x="850955" y="836137"/>
                </a:lnTo>
                <a:lnTo>
                  <a:pt x="0" y="83613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64294" y="2599478"/>
            <a:ext cx="17023706" cy="377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                                </a:t>
            </a:r>
            <a:r>
              <a:rPr lang="en-US" sz="24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Problem Statement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Manual Medical Examination Reports (MER) are time-consuming.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Doctors struggle to capture complete patient information.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Patients often miss reporting key lifestyle and family health details.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Underwriting teams face delays due to incomplete or inconsistent data.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06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56039" y="-1077267"/>
            <a:ext cx="4641250" cy="4211934"/>
          </a:xfrm>
          <a:custGeom>
            <a:avLst/>
            <a:gdLst/>
            <a:ahLst/>
            <a:cxnLst/>
            <a:rect r="r" b="b" t="t" l="l"/>
            <a:pathLst>
              <a:path h="4211934" w="4641250">
                <a:moveTo>
                  <a:pt x="0" y="0"/>
                </a:moveTo>
                <a:lnTo>
                  <a:pt x="4641250" y="0"/>
                </a:lnTo>
                <a:lnTo>
                  <a:pt x="4641250" y="4211934"/>
                </a:lnTo>
                <a:lnTo>
                  <a:pt x="0" y="42119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22249" y="4759829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0"/>
                </a:moveTo>
                <a:lnTo>
                  <a:pt x="7674102" y="0"/>
                </a:lnTo>
                <a:lnTo>
                  <a:pt x="76741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314299">
            <a:off x="-2062633" y="6359657"/>
            <a:ext cx="6654437" cy="6446486"/>
          </a:xfrm>
          <a:custGeom>
            <a:avLst/>
            <a:gdLst/>
            <a:ahLst/>
            <a:cxnLst/>
            <a:rect r="r" b="b" t="t" l="l"/>
            <a:pathLst>
              <a:path h="6446486" w="6654437">
                <a:moveTo>
                  <a:pt x="0" y="0"/>
                </a:moveTo>
                <a:lnTo>
                  <a:pt x="6654437" y="0"/>
                </a:lnTo>
                <a:lnTo>
                  <a:pt x="6654437" y="6446485"/>
                </a:lnTo>
                <a:lnTo>
                  <a:pt x="0" y="64464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22150">
            <a:off x="11134991" y="-4166473"/>
            <a:ext cx="7153009" cy="6178411"/>
          </a:xfrm>
          <a:custGeom>
            <a:avLst/>
            <a:gdLst/>
            <a:ahLst/>
            <a:cxnLst/>
            <a:rect r="r" b="b" t="t" l="l"/>
            <a:pathLst>
              <a:path h="6178411" w="7153009">
                <a:moveTo>
                  <a:pt x="0" y="0"/>
                </a:moveTo>
                <a:lnTo>
                  <a:pt x="7153009" y="0"/>
                </a:lnTo>
                <a:lnTo>
                  <a:pt x="7153009" y="6178411"/>
                </a:lnTo>
                <a:lnTo>
                  <a:pt x="0" y="61784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392916">
            <a:off x="3771088" y="8221451"/>
            <a:ext cx="1032424" cy="1155160"/>
          </a:xfrm>
          <a:custGeom>
            <a:avLst/>
            <a:gdLst/>
            <a:ahLst/>
            <a:cxnLst/>
            <a:rect r="r" b="b" t="t" l="l"/>
            <a:pathLst>
              <a:path h="1155160" w="1032424">
                <a:moveTo>
                  <a:pt x="0" y="0"/>
                </a:moveTo>
                <a:lnTo>
                  <a:pt x="1032424" y="0"/>
                </a:lnTo>
                <a:lnTo>
                  <a:pt x="1032424" y="1155159"/>
                </a:lnTo>
                <a:lnTo>
                  <a:pt x="0" y="11551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600701">
            <a:off x="16471885" y="2037906"/>
            <a:ext cx="1207461" cy="1277736"/>
          </a:xfrm>
          <a:custGeom>
            <a:avLst/>
            <a:gdLst/>
            <a:ahLst/>
            <a:cxnLst/>
            <a:rect r="r" b="b" t="t" l="l"/>
            <a:pathLst>
              <a:path h="1277736" w="1207461">
                <a:moveTo>
                  <a:pt x="0" y="0"/>
                </a:moveTo>
                <a:lnTo>
                  <a:pt x="1207460" y="0"/>
                </a:lnTo>
                <a:lnTo>
                  <a:pt x="1207460" y="1277737"/>
                </a:lnTo>
                <a:lnTo>
                  <a:pt x="0" y="12777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558470">
            <a:off x="12277033" y="8603576"/>
            <a:ext cx="797660" cy="847448"/>
          </a:xfrm>
          <a:custGeom>
            <a:avLst/>
            <a:gdLst/>
            <a:ahLst/>
            <a:cxnLst/>
            <a:rect r="r" b="b" t="t" l="l"/>
            <a:pathLst>
              <a:path h="847448" w="797660">
                <a:moveTo>
                  <a:pt x="0" y="0"/>
                </a:moveTo>
                <a:lnTo>
                  <a:pt x="797660" y="0"/>
                </a:lnTo>
                <a:lnTo>
                  <a:pt x="797660" y="847448"/>
                </a:lnTo>
                <a:lnTo>
                  <a:pt x="0" y="84744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64586" y="2119992"/>
            <a:ext cx="922118" cy="945762"/>
          </a:xfrm>
          <a:custGeom>
            <a:avLst/>
            <a:gdLst/>
            <a:ahLst/>
            <a:cxnLst/>
            <a:rect r="r" b="b" t="t" l="l"/>
            <a:pathLst>
              <a:path h="945762" w="922118">
                <a:moveTo>
                  <a:pt x="0" y="0"/>
                </a:moveTo>
                <a:lnTo>
                  <a:pt x="922118" y="0"/>
                </a:lnTo>
                <a:lnTo>
                  <a:pt x="922118" y="945762"/>
                </a:lnTo>
                <a:lnTo>
                  <a:pt x="0" y="94576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494861">
            <a:off x="3786372" y="719900"/>
            <a:ext cx="835498" cy="1602074"/>
          </a:xfrm>
          <a:custGeom>
            <a:avLst/>
            <a:gdLst/>
            <a:ahLst/>
            <a:cxnLst/>
            <a:rect r="r" b="b" t="t" l="l"/>
            <a:pathLst>
              <a:path h="1602074" w="835498">
                <a:moveTo>
                  <a:pt x="0" y="0"/>
                </a:moveTo>
                <a:lnTo>
                  <a:pt x="835498" y="0"/>
                </a:lnTo>
                <a:lnTo>
                  <a:pt x="835498" y="1602074"/>
                </a:lnTo>
                <a:lnTo>
                  <a:pt x="0" y="160207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25154" y="6176370"/>
            <a:ext cx="878280" cy="827217"/>
          </a:xfrm>
          <a:custGeom>
            <a:avLst/>
            <a:gdLst/>
            <a:ahLst/>
            <a:cxnLst/>
            <a:rect r="r" b="b" t="t" l="l"/>
            <a:pathLst>
              <a:path h="827217" w="878280">
                <a:moveTo>
                  <a:pt x="0" y="0"/>
                </a:moveTo>
                <a:lnTo>
                  <a:pt x="878280" y="0"/>
                </a:lnTo>
                <a:lnTo>
                  <a:pt x="878280" y="827217"/>
                </a:lnTo>
                <a:lnTo>
                  <a:pt x="0" y="82721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5478966" y="4675971"/>
            <a:ext cx="1061438" cy="1261123"/>
          </a:xfrm>
          <a:custGeom>
            <a:avLst/>
            <a:gdLst/>
            <a:ahLst/>
            <a:cxnLst/>
            <a:rect r="r" b="b" t="t" l="l"/>
            <a:pathLst>
              <a:path h="1261123" w="1061438">
                <a:moveTo>
                  <a:pt x="0" y="0"/>
                </a:moveTo>
                <a:lnTo>
                  <a:pt x="1061438" y="0"/>
                </a:lnTo>
                <a:lnTo>
                  <a:pt x="1061438" y="1261123"/>
                </a:lnTo>
                <a:lnTo>
                  <a:pt x="0" y="126112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4286018" y="1834856"/>
            <a:ext cx="580378" cy="570272"/>
          </a:xfrm>
          <a:custGeom>
            <a:avLst/>
            <a:gdLst/>
            <a:ahLst/>
            <a:cxnLst/>
            <a:rect r="r" b="b" t="t" l="l"/>
            <a:pathLst>
              <a:path h="570272" w="580378">
                <a:moveTo>
                  <a:pt x="0" y="0"/>
                </a:moveTo>
                <a:lnTo>
                  <a:pt x="580378" y="0"/>
                </a:lnTo>
                <a:lnTo>
                  <a:pt x="580378" y="570272"/>
                </a:lnTo>
                <a:lnTo>
                  <a:pt x="0" y="57027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019903" y="3077517"/>
            <a:ext cx="13459063" cy="350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6"/>
              </a:lnSpc>
              <a:spcBef>
                <a:spcPct val="0"/>
              </a:spcBef>
            </a:pPr>
            <a:r>
              <a:rPr lang="en-US" sz="1969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AI-powered Assistant integrated with Porter (n8n + LLM + MongoDB):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99598" y="4332922"/>
            <a:ext cx="13288804" cy="1573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Real-time transcript analysis of doctor–patient conversations.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Summarizes patient responses clearly and concisely.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Extracts symptoms, conditions, lifestyle factors, family health history.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Suggests medically relevant follow-up questions.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Alerts doctors if patients show confusion or distress.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06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90332" y="1923816"/>
            <a:ext cx="10307337" cy="683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1"/>
              </a:lnSpc>
            </a:pPr>
            <a:r>
              <a:rPr lang="en-US" sz="4319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KEY FEATURES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1392916">
            <a:off x="1385812" y="8447106"/>
            <a:ext cx="1158181" cy="1295867"/>
          </a:xfrm>
          <a:custGeom>
            <a:avLst/>
            <a:gdLst/>
            <a:ahLst/>
            <a:cxnLst/>
            <a:rect r="r" b="b" t="t" l="l"/>
            <a:pathLst>
              <a:path h="1295867" w="1158181">
                <a:moveTo>
                  <a:pt x="0" y="0"/>
                </a:moveTo>
                <a:lnTo>
                  <a:pt x="1158181" y="0"/>
                </a:lnTo>
                <a:lnTo>
                  <a:pt x="1158181" y="1295866"/>
                </a:lnTo>
                <a:lnTo>
                  <a:pt x="0" y="12958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00701">
            <a:off x="16124851" y="1494613"/>
            <a:ext cx="1207461" cy="1277736"/>
          </a:xfrm>
          <a:custGeom>
            <a:avLst/>
            <a:gdLst/>
            <a:ahLst/>
            <a:cxnLst/>
            <a:rect r="r" b="b" t="t" l="l"/>
            <a:pathLst>
              <a:path h="1277736" w="1207461">
                <a:moveTo>
                  <a:pt x="0" y="0"/>
                </a:moveTo>
                <a:lnTo>
                  <a:pt x="1207460" y="0"/>
                </a:lnTo>
                <a:lnTo>
                  <a:pt x="1207460" y="1277736"/>
                </a:lnTo>
                <a:lnTo>
                  <a:pt x="0" y="1277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558470">
            <a:off x="15098001" y="9281744"/>
            <a:ext cx="1129301" cy="1199788"/>
          </a:xfrm>
          <a:custGeom>
            <a:avLst/>
            <a:gdLst/>
            <a:ahLst/>
            <a:cxnLst/>
            <a:rect r="r" b="b" t="t" l="l"/>
            <a:pathLst>
              <a:path h="1199788" w="1129301">
                <a:moveTo>
                  <a:pt x="0" y="0"/>
                </a:moveTo>
                <a:lnTo>
                  <a:pt x="1129301" y="0"/>
                </a:lnTo>
                <a:lnTo>
                  <a:pt x="1129301" y="1199788"/>
                </a:lnTo>
                <a:lnTo>
                  <a:pt x="0" y="1199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89560" y="1466616"/>
            <a:ext cx="1112030" cy="1140544"/>
          </a:xfrm>
          <a:custGeom>
            <a:avLst/>
            <a:gdLst/>
            <a:ahLst/>
            <a:cxnLst/>
            <a:rect r="r" b="b" t="t" l="l"/>
            <a:pathLst>
              <a:path h="1140544" w="1112030">
                <a:moveTo>
                  <a:pt x="0" y="0"/>
                </a:moveTo>
                <a:lnTo>
                  <a:pt x="1112030" y="0"/>
                </a:lnTo>
                <a:lnTo>
                  <a:pt x="1112030" y="1140544"/>
                </a:lnTo>
                <a:lnTo>
                  <a:pt x="0" y="1140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941928">
            <a:off x="2953672" y="-218611"/>
            <a:ext cx="835498" cy="1602074"/>
          </a:xfrm>
          <a:custGeom>
            <a:avLst/>
            <a:gdLst/>
            <a:ahLst/>
            <a:cxnLst/>
            <a:rect r="r" b="b" t="t" l="l"/>
            <a:pathLst>
              <a:path h="1602074" w="835498">
                <a:moveTo>
                  <a:pt x="0" y="0"/>
                </a:moveTo>
                <a:lnTo>
                  <a:pt x="835498" y="0"/>
                </a:lnTo>
                <a:lnTo>
                  <a:pt x="835498" y="1602073"/>
                </a:lnTo>
                <a:lnTo>
                  <a:pt x="0" y="16020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81892" y="6881003"/>
            <a:ext cx="989057" cy="931554"/>
          </a:xfrm>
          <a:custGeom>
            <a:avLst/>
            <a:gdLst/>
            <a:ahLst/>
            <a:cxnLst/>
            <a:rect r="r" b="b" t="t" l="l"/>
            <a:pathLst>
              <a:path h="931554" w="989057">
                <a:moveTo>
                  <a:pt x="0" y="0"/>
                </a:moveTo>
                <a:lnTo>
                  <a:pt x="989058" y="0"/>
                </a:lnTo>
                <a:lnTo>
                  <a:pt x="989058" y="931554"/>
                </a:lnTo>
                <a:lnTo>
                  <a:pt x="0" y="9315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728581" y="7280319"/>
            <a:ext cx="1061438" cy="1261123"/>
          </a:xfrm>
          <a:custGeom>
            <a:avLst/>
            <a:gdLst/>
            <a:ahLst/>
            <a:cxnLst/>
            <a:rect r="r" b="b" t="t" l="l"/>
            <a:pathLst>
              <a:path h="1261123" w="1061438">
                <a:moveTo>
                  <a:pt x="0" y="0"/>
                </a:moveTo>
                <a:lnTo>
                  <a:pt x="1061438" y="0"/>
                </a:lnTo>
                <a:lnTo>
                  <a:pt x="1061438" y="1261123"/>
                </a:lnTo>
                <a:lnTo>
                  <a:pt x="0" y="12611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484896" y="-418069"/>
            <a:ext cx="850955" cy="836137"/>
          </a:xfrm>
          <a:custGeom>
            <a:avLst/>
            <a:gdLst/>
            <a:ahLst/>
            <a:cxnLst/>
            <a:rect r="r" b="b" t="t" l="l"/>
            <a:pathLst>
              <a:path h="836137" w="850955">
                <a:moveTo>
                  <a:pt x="0" y="0"/>
                </a:moveTo>
                <a:lnTo>
                  <a:pt x="850955" y="0"/>
                </a:lnTo>
                <a:lnTo>
                  <a:pt x="850955" y="836138"/>
                </a:lnTo>
                <a:lnTo>
                  <a:pt x="0" y="8361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068360" y="4332922"/>
            <a:ext cx="14172366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🔹 Multi-language support (English, Hindi, regional languages).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🔹 Structured JSON output ready for underwriting.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🔹 Automated insertion into MongoDB for secure storage.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🔹 Top 3 real-time follow-up questions POSTed to doctors’ portal.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🔹 Context-aware memory across patient conversation turns.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06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92916">
            <a:off x="798078" y="9424582"/>
            <a:ext cx="1158181" cy="1295867"/>
          </a:xfrm>
          <a:custGeom>
            <a:avLst/>
            <a:gdLst/>
            <a:ahLst/>
            <a:cxnLst/>
            <a:rect r="r" b="b" t="t" l="l"/>
            <a:pathLst>
              <a:path h="1295867" w="1158181">
                <a:moveTo>
                  <a:pt x="0" y="0"/>
                </a:moveTo>
                <a:lnTo>
                  <a:pt x="1158181" y="0"/>
                </a:lnTo>
                <a:lnTo>
                  <a:pt x="1158181" y="1295867"/>
                </a:lnTo>
                <a:lnTo>
                  <a:pt x="0" y="12958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600701">
            <a:off x="17242236" y="2127270"/>
            <a:ext cx="1207461" cy="1277736"/>
          </a:xfrm>
          <a:custGeom>
            <a:avLst/>
            <a:gdLst/>
            <a:ahLst/>
            <a:cxnLst/>
            <a:rect r="r" b="b" t="t" l="l"/>
            <a:pathLst>
              <a:path h="1277736" w="1207461">
                <a:moveTo>
                  <a:pt x="0" y="0"/>
                </a:moveTo>
                <a:lnTo>
                  <a:pt x="1207460" y="0"/>
                </a:lnTo>
                <a:lnTo>
                  <a:pt x="1207460" y="1277736"/>
                </a:lnTo>
                <a:lnTo>
                  <a:pt x="0" y="1277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58470">
            <a:off x="15684667" y="9326501"/>
            <a:ext cx="1129301" cy="1199788"/>
          </a:xfrm>
          <a:custGeom>
            <a:avLst/>
            <a:gdLst/>
            <a:ahLst/>
            <a:cxnLst/>
            <a:rect r="r" b="b" t="t" l="l"/>
            <a:pathLst>
              <a:path h="1199788" w="1129301">
                <a:moveTo>
                  <a:pt x="0" y="0"/>
                </a:moveTo>
                <a:lnTo>
                  <a:pt x="1129301" y="0"/>
                </a:lnTo>
                <a:lnTo>
                  <a:pt x="1129301" y="1199789"/>
                </a:lnTo>
                <a:lnTo>
                  <a:pt x="0" y="1199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30379" y="2078107"/>
            <a:ext cx="1112030" cy="1140544"/>
          </a:xfrm>
          <a:custGeom>
            <a:avLst/>
            <a:gdLst/>
            <a:ahLst/>
            <a:cxnLst/>
            <a:rect r="r" b="b" t="t" l="l"/>
            <a:pathLst>
              <a:path h="1140544" w="1112030">
                <a:moveTo>
                  <a:pt x="0" y="0"/>
                </a:moveTo>
                <a:lnTo>
                  <a:pt x="1112030" y="0"/>
                </a:lnTo>
                <a:lnTo>
                  <a:pt x="1112030" y="1140543"/>
                </a:lnTo>
                <a:lnTo>
                  <a:pt x="0" y="11405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941928">
            <a:off x="1578330" y="-385310"/>
            <a:ext cx="835498" cy="1602074"/>
          </a:xfrm>
          <a:custGeom>
            <a:avLst/>
            <a:gdLst/>
            <a:ahLst/>
            <a:cxnLst/>
            <a:rect r="r" b="b" t="t" l="l"/>
            <a:pathLst>
              <a:path h="1602074" w="835498">
                <a:moveTo>
                  <a:pt x="0" y="0"/>
                </a:moveTo>
                <a:lnTo>
                  <a:pt x="835498" y="0"/>
                </a:lnTo>
                <a:lnTo>
                  <a:pt x="835498" y="1602074"/>
                </a:lnTo>
                <a:lnTo>
                  <a:pt x="0" y="16020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53126" y="6013288"/>
            <a:ext cx="878280" cy="827217"/>
          </a:xfrm>
          <a:custGeom>
            <a:avLst/>
            <a:gdLst/>
            <a:ahLst/>
            <a:cxnLst/>
            <a:rect r="r" b="b" t="t" l="l"/>
            <a:pathLst>
              <a:path h="827217" w="878280">
                <a:moveTo>
                  <a:pt x="0" y="0"/>
                </a:moveTo>
                <a:lnTo>
                  <a:pt x="878280" y="0"/>
                </a:lnTo>
                <a:lnTo>
                  <a:pt x="878280" y="827217"/>
                </a:lnTo>
                <a:lnTo>
                  <a:pt x="0" y="8272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662890">
            <a:off x="17226562" y="6013288"/>
            <a:ext cx="1260214" cy="1497294"/>
          </a:xfrm>
          <a:custGeom>
            <a:avLst/>
            <a:gdLst/>
            <a:ahLst/>
            <a:cxnLst/>
            <a:rect r="r" b="b" t="t" l="l"/>
            <a:pathLst>
              <a:path h="1497294" w="1260214">
                <a:moveTo>
                  <a:pt x="0" y="0"/>
                </a:moveTo>
                <a:lnTo>
                  <a:pt x="1260214" y="0"/>
                </a:lnTo>
                <a:lnTo>
                  <a:pt x="1260214" y="1497294"/>
                </a:lnTo>
                <a:lnTo>
                  <a:pt x="0" y="14972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592158" y="-2342"/>
            <a:ext cx="850955" cy="836137"/>
          </a:xfrm>
          <a:custGeom>
            <a:avLst/>
            <a:gdLst/>
            <a:ahLst/>
            <a:cxnLst/>
            <a:rect r="r" b="b" t="t" l="l"/>
            <a:pathLst>
              <a:path h="836137" w="850955">
                <a:moveTo>
                  <a:pt x="0" y="0"/>
                </a:moveTo>
                <a:lnTo>
                  <a:pt x="850955" y="0"/>
                </a:lnTo>
                <a:lnTo>
                  <a:pt x="850955" y="836138"/>
                </a:lnTo>
                <a:lnTo>
                  <a:pt x="0" y="8361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310551" y="1069801"/>
            <a:ext cx="11666899" cy="683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1"/>
              </a:lnSpc>
            </a:pPr>
            <a:r>
              <a:rPr lang="en-US" sz="4319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 WORKFLOW ARCHITECTURE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71606" y="2699463"/>
            <a:ext cx="14479072" cy="2101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39"/>
              </a:lnSpc>
              <a:spcBef>
                <a:spcPct val="0"/>
              </a:spcBef>
            </a:pPr>
            <a:r>
              <a:rPr lang="en-US" sz="238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Patient transcript captured (Tele/Video MER).</a:t>
            </a:r>
          </a:p>
          <a:p>
            <a:pPr algn="l">
              <a:lnSpc>
                <a:spcPts val="3339"/>
              </a:lnSpc>
              <a:spcBef>
                <a:spcPct val="0"/>
              </a:spcBef>
            </a:pPr>
            <a:r>
              <a:rPr lang="en-US" sz="238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AI Agent (Google Gemini + LangChain) processes transcript.</a:t>
            </a:r>
          </a:p>
          <a:p>
            <a:pPr algn="l">
              <a:lnSpc>
                <a:spcPts val="3339"/>
              </a:lnSpc>
              <a:spcBef>
                <a:spcPct val="0"/>
              </a:spcBef>
            </a:pPr>
            <a:r>
              <a:rPr lang="en-US" sz="238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Structured output generated → MongoDB storage.</a:t>
            </a:r>
          </a:p>
          <a:p>
            <a:pPr algn="l">
              <a:lnSpc>
                <a:spcPts val="3339"/>
              </a:lnSpc>
              <a:spcBef>
                <a:spcPct val="0"/>
              </a:spcBef>
            </a:pPr>
            <a:r>
              <a:rPr lang="en-US" sz="238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Follow-up questions POSTed via API to doctors in real time.</a:t>
            </a:r>
          </a:p>
          <a:p>
            <a:pPr algn="l">
              <a:lnSpc>
                <a:spcPts val="3339"/>
              </a:lnSpc>
              <a:spcBef>
                <a:spcPct val="0"/>
              </a:spcBef>
            </a:pPr>
            <a:r>
              <a:rPr lang="en-US" sz="2385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Insurance underwriters access complete, accurate MER.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06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95471" y="-1806807"/>
            <a:ext cx="4641250" cy="4211934"/>
          </a:xfrm>
          <a:custGeom>
            <a:avLst/>
            <a:gdLst/>
            <a:ahLst/>
            <a:cxnLst/>
            <a:rect r="r" b="b" t="t" l="l"/>
            <a:pathLst>
              <a:path h="4211934" w="4641250">
                <a:moveTo>
                  <a:pt x="0" y="0"/>
                </a:moveTo>
                <a:lnTo>
                  <a:pt x="4641250" y="0"/>
                </a:lnTo>
                <a:lnTo>
                  <a:pt x="4641250" y="4211935"/>
                </a:lnTo>
                <a:lnTo>
                  <a:pt x="0" y="42119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22249" y="5418528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0"/>
                </a:moveTo>
                <a:lnTo>
                  <a:pt x="7674102" y="0"/>
                </a:lnTo>
                <a:lnTo>
                  <a:pt x="76741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314299">
            <a:off x="-2855847" y="6743327"/>
            <a:ext cx="6654437" cy="6446486"/>
          </a:xfrm>
          <a:custGeom>
            <a:avLst/>
            <a:gdLst/>
            <a:ahLst/>
            <a:cxnLst/>
            <a:rect r="r" b="b" t="t" l="l"/>
            <a:pathLst>
              <a:path h="6446486" w="6654437">
                <a:moveTo>
                  <a:pt x="0" y="0"/>
                </a:moveTo>
                <a:lnTo>
                  <a:pt x="6654437" y="0"/>
                </a:lnTo>
                <a:lnTo>
                  <a:pt x="6654437" y="6446486"/>
                </a:lnTo>
                <a:lnTo>
                  <a:pt x="0" y="64464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00701">
            <a:off x="17481867" y="2626461"/>
            <a:ext cx="1207461" cy="1277736"/>
          </a:xfrm>
          <a:custGeom>
            <a:avLst/>
            <a:gdLst/>
            <a:ahLst/>
            <a:cxnLst/>
            <a:rect r="r" b="b" t="t" l="l"/>
            <a:pathLst>
              <a:path h="1277736" w="1207461">
                <a:moveTo>
                  <a:pt x="0" y="0"/>
                </a:moveTo>
                <a:lnTo>
                  <a:pt x="1207461" y="0"/>
                </a:lnTo>
                <a:lnTo>
                  <a:pt x="1207461" y="1277736"/>
                </a:lnTo>
                <a:lnTo>
                  <a:pt x="0" y="12777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558470">
            <a:off x="12277033" y="8603576"/>
            <a:ext cx="797660" cy="847448"/>
          </a:xfrm>
          <a:custGeom>
            <a:avLst/>
            <a:gdLst/>
            <a:ahLst/>
            <a:cxnLst/>
            <a:rect r="r" b="b" t="t" l="l"/>
            <a:pathLst>
              <a:path h="847448" w="797660">
                <a:moveTo>
                  <a:pt x="0" y="0"/>
                </a:moveTo>
                <a:lnTo>
                  <a:pt x="797660" y="0"/>
                </a:lnTo>
                <a:lnTo>
                  <a:pt x="797660" y="847448"/>
                </a:lnTo>
                <a:lnTo>
                  <a:pt x="0" y="8474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96964" y="2472541"/>
            <a:ext cx="922118" cy="945762"/>
          </a:xfrm>
          <a:custGeom>
            <a:avLst/>
            <a:gdLst/>
            <a:ahLst/>
            <a:cxnLst/>
            <a:rect r="r" b="b" t="t" l="l"/>
            <a:pathLst>
              <a:path h="945762" w="922118">
                <a:moveTo>
                  <a:pt x="0" y="0"/>
                </a:moveTo>
                <a:lnTo>
                  <a:pt x="922118" y="0"/>
                </a:lnTo>
                <a:lnTo>
                  <a:pt x="922118" y="945762"/>
                </a:lnTo>
                <a:lnTo>
                  <a:pt x="0" y="9457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494861">
            <a:off x="3855320" y="-501876"/>
            <a:ext cx="835498" cy="1602074"/>
          </a:xfrm>
          <a:custGeom>
            <a:avLst/>
            <a:gdLst/>
            <a:ahLst/>
            <a:cxnLst/>
            <a:rect r="r" b="b" t="t" l="l"/>
            <a:pathLst>
              <a:path h="1602074" w="835498">
                <a:moveTo>
                  <a:pt x="0" y="0"/>
                </a:moveTo>
                <a:lnTo>
                  <a:pt x="835498" y="0"/>
                </a:lnTo>
                <a:lnTo>
                  <a:pt x="835498" y="1602073"/>
                </a:lnTo>
                <a:lnTo>
                  <a:pt x="0" y="160207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0" y="6059487"/>
            <a:ext cx="878280" cy="827217"/>
          </a:xfrm>
          <a:custGeom>
            <a:avLst/>
            <a:gdLst/>
            <a:ahLst/>
            <a:cxnLst/>
            <a:rect r="r" b="b" t="t" l="l"/>
            <a:pathLst>
              <a:path h="827217" w="878280">
                <a:moveTo>
                  <a:pt x="0" y="0"/>
                </a:moveTo>
                <a:lnTo>
                  <a:pt x="878280" y="0"/>
                </a:lnTo>
                <a:lnTo>
                  <a:pt x="878280" y="827217"/>
                </a:lnTo>
                <a:lnTo>
                  <a:pt x="0" y="82721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355715" y="9533328"/>
            <a:ext cx="1061438" cy="1261123"/>
          </a:xfrm>
          <a:custGeom>
            <a:avLst/>
            <a:gdLst/>
            <a:ahLst/>
            <a:cxnLst/>
            <a:rect r="r" b="b" t="t" l="l"/>
            <a:pathLst>
              <a:path h="1261123" w="1061438">
                <a:moveTo>
                  <a:pt x="0" y="0"/>
                </a:moveTo>
                <a:lnTo>
                  <a:pt x="1061438" y="0"/>
                </a:lnTo>
                <a:lnTo>
                  <a:pt x="1061438" y="1261123"/>
                </a:lnTo>
                <a:lnTo>
                  <a:pt x="0" y="126112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609522" y="-271111"/>
            <a:ext cx="580378" cy="570272"/>
          </a:xfrm>
          <a:custGeom>
            <a:avLst/>
            <a:gdLst/>
            <a:ahLst/>
            <a:cxnLst/>
            <a:rect r="r" b="b" t="t" l="l"/>
            <a:pathLst>
              <a:path h="570272" w="580378">
                <a:moveTo>
                  <a:pt x="0" y="0"/>
                </a:moveTo>
                <a:lnTo>
                  <a:pt x="580378" y="0"/>
                </a:lnTo>
                <a:lnTo>
                  <a:pt x="580378" y="570272"/>
                </a:lnTo>
                <a:lnTo>
                  <a:pt x="0" y="57027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493371" y="2784362"/>
            <a:ext cx="11301259" cy="4916953"/>
          </a:xfrm>
          <a:custGeom>
            <a:avLst/>
            <a:gdLst/>
            <a:ahLst/>
            <a:cxnLst/>
            <a:rect r="r" b="b" t="t" l="l"/>
            <a:pathLst>
              <a:path h="4916953" w="11301259">
                <a:moveTo>
                  <a:pt x="0" y="0"/>
                </a:moveTo>
                <a:lnTo>
                  <a:pt x="11301258" y="0"/>
                </a:lnTo>
                <a:lnTo>
                  <a:pt x="11301258" y="4916953"/>
                </a:lnTo>
                <a:lnTo>
                  <a:pt x="0" y="4916953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2105" t="0" r="-2105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06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92916">
            <a:off x="1385812" y="8447106"/>
            <a:ext cx="1158181" cy="1295867"/>
          </a:xfrm>
          <a:custGeom>
            <a:avLst/>
            <a:gdLst/>
            <a:ahLst/>
            <a:cxnLst/>
            <a:rect r="r" b="b" t="t" l="l"/>
            <a:pathLst>
              <a:path h="1295867" w="1158181">
                <a:moveTo>
                  <a:pt x="0" y="0"/>
                </a:moveTo>
                <a:lnTo>
                  <a:pt x="1158181" y="0"/>
                </a:lnTo>
                <a:lnTo>
                  <a:pt x="1158181" y="1295866"/>
                </a:lnTo>
                <a:lnTo>
                  <a:pt x="0" y="12958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600701">
            <a:off x="16124851" y="1494613"/>
            <a:ext cx="1207461" cy="1277736"/>
          </a:xfrm>
          <a:custGeom>
            <a:avLst/>
            <a:gdLst/>
            <a:ahLst/>
            <a:cxnLst/>
            <a:rect r="r" b="b" t="t" l="l"/>
            <a:pathLst>
              <a:path h="1277736" w="1207461">
                <a:moveTo>
                  <a:pt x="0" y="0"/>
                </a:moveTo>
                <a:lnTo>
                  <a:pt x="1207460" y="0"/>
                </a:lnTo>
                <a:lnTo>
                  <a:pt x="1207460" y="1277736"/>
                </a:lnTo>
                <a:lnTo>
                  <a:pt x="0" y="1277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58470">
            <a:off x="15098001" y="9281744"/>
            <a:ext cx="1129301" cy="1199788"/>
          </a:xfrm>
          <a:custGeom>
            <a:avLst/>
            <a:gdLst/>
            <a:ahLst/>
            <a:cxnLst/>
            <a:rect r="r" b="b" t="t" l="l"/>
            <a:pathLst>
              <a:path h="1199788" w="1129301">
                <a:moveTo>
                  <a:pt x="0" y="0"/>
                </a:moveTo>
                <a:lnTo>
                  <a:pt x="1129301" y="0"/>
                </a:lnTo>
                <a:lnTo>
                  <a:pt x="1129301" y="1199788"/>
                </a:lnTo>
                <a:lnTo>
                  <a:pt x="0" y="1199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89560" y="1466616"/>
            <a:ext cx="1112030" cy="1140544"/>
          </a:xfrm>
          <a:custGeom>
            <a:avLst/>
            <a:gdLst/>
            <a:ahLst/>
            <a:cxnLst/>
            <a:rect r="r" b="b" t="t" l="l"/>
            <a:pathLst>
              <a:path h="1140544" w="1112030">
                <a:moveTo>
                  <a:pt x="0" y="0"/>
                </a:moveTo>
                <a:lnTo>
                  <a:pt x="1112030" y="0"/>
                </a:lnTo>
                <a:lnTo>
                  <a:pt x="1112030" y="1140544"/>
                </a:lnTo>
                <a:lnTo>
                  <a:pt x="0" y="11405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941928">
            <a:off x="2953672" y="-218611"/>
            <a:ext cx="835498" cy="1602074"/>
          </a:xfrm>
          <a:custGeom>
            <a:avLst/>
            <a:gdLst/>
            <a:ahLst/>
            <a:cxnLst/>
            <a:rect r="r" b="b" t="t" l="l"/>
            <a:pathLst>
              <a:path h="1602074" w="835498">
                <a:moveTo>
                  <a:pt x="0" y="0"/>
                </a:moveTo>
                <a:lnTo>
                  <a:pt x="835498" y="0"/>
                </a:lnTo>
                <a:lnTo>
                  <a:pt x="835498" y="1602073"/>
                </a:lnTo>
                <a:lnTo>
                  <a:pt x="0" y="16020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81892" y="6881003"/>
            <a:ext cx="989057" cy="931554"/>
          </a:xfrm>
          <a:custGeom>
            <a:avLst/>
            <a:gdLst/>
            <a:ahLst/>
            <a:cxnLst/>
            <a:rect r="r" b="b" t="t" l="l"/>
            <a:pathLst>
              <a:path h="931554" w="989057">
                <a:moveTo>
                  <a:pt x="0" y="0"/>
                </a:moveTo>
                <a:lnTo>
                  <a:pt x="989058" y="0"/>
                </a:lnTo>
                <a:lnTo>
                  <a:pt x="989058" y="931554"/>
                </a:lnTo>
                <a:lnTo>
                  <a:pt x="0" y="9315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728581" y="7280319"/>
            <a:ext cx="1061438" cy="1261123"/>
          </a:xfrm>
          <a:custGeom>
            <a:avLst/>
            <a:gdLst/>
            <a:ahLst/>
            <a:cxnLst/>
            <a:rect r="r" b="b" t="t" l="l"/>
            <a:pathLst>
              <a:path h="1261123" w="1061438">
                <a:moveTo>
                  <a:pt x="0" y="0"/>
                </a:moveTo>
                <a:lnTo>
                  <a:pt x="1061438" y="0"/>
                </a:lnTo>
                <a:lnTo>
                  <a:pt x="1061438" y="1261123"/>
                </a:lnTo>
                <a:lnTo>
                  <a:pt x="0" y="12611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484896" y="-418069"/>
            <a:ext cx="850955" cy="836137"/>
          </a:xfrm>
          <a:custGeom>
            <a:avLst/>
            <a:gdLst/>
            <a:ahLst/>
            <a:cxnLst/>
            <a:rect r="r" b="b" t="t" l="l"/>
            <a:pathLst>
              <a:path h="836137" w="850955">
                <a:moveTo>
                  <a:pt x="0" y="0"/>
                </a:moveTo>
                <a:lnTo>
                  <a:pt x="850955" y="0"/>
                </a:lnTo>
                <a:lnTo>
                  <a:pt x="850955" y="836138"/>
                </a:lnTo>
                <a:lnTo>
                  <a:pt x="0" y="8361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700593" y="2559535"/>
            <a:ext cx="3209092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koto"/>
                <a:ea typeface="Mokoto"/>
                <a:cs typeface="Mokoto"/>
                <a:sym typeface="Mokoto"/>
              </a:rPr>
              <a:t>Benefits for ACKO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493901" y="4323397"/>
            <a:ext cx="7085409" cy="2416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0260" indent="-295130" lvl="1">
              <a:lnSpc>
                <a:spcPts val="3827"/>
              </a:lnSpc>
              <a:buFont typeface="Arial"/>
              <a:buChar char="•"/>
            </a:pPr>
            <a:r>
              <a:rPr lang="en-US" sz="27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27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ster &amp; accurate MER processing.</a:t>
            </a:r>
          </a:p>
          <a:p>
            <a:pPr algn="l" marL="590260" indent="-295130" lvl="1">
              <a:lnSpc>
                <a:spcPts val="3827"/>
              </a:lnSpc>
              <a:buFont typeface="Arial"/>
              <a:buChar char="•"/>
            </a:pPr>
            <a:r>
              <a:rPr lang="en-US" sz="27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Reduced underwriting delays.</a:t>
            </a:r>
          </a:p>
          <a:p>
            <a:pPr algn="l" marL="590260" indent="-295130" lvl="1">
              <a:lnSpc>
                <a:spcPts val="3827"/>
              </a:lnSpc>
              <a:buFont typeface="Arial"/>
              <a:buChar char="•"/>
            </a:pPr>
            <a:r>
              <a:rPr lang="en-US" sz="27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Enhanced doctor productivity.</a:t>
            </a:r>
          </a:p>
          <a:p>
            <a:pPr algn="l" marL="590260" indent="-295130" lvl="1">
              <a:lnSpc>
                <a:spcPts val="3827"/>
              </a:lnSpc>
              <a:buFont typeface="Arial"/>
              <a:buChar char="•"/>
            </a:pPr>
            <a:r>
              <a:rPr lang="en-US" sz="27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Better patient experience.</a:t>
            </a:r>
          </a:p>
          <a:p>
            <a:pPr algn="l" marL="590260" indent="-295130" lvl="1">
              <a:lnSpc>
                <a:spcPts val="3827"/>
              </a:lnSpc>
              <a:buFont typeface="Arial"/>
              <a:buChar char="•"/>
            </a:pPr>
            <a:r>
              <a:rPr lang="en-US" sz="273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Scalable for millions of consultations.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DAGy2i6K_3o</dc:identifier>
  <dcterms:modified xsi:type="dcterms:W3CDTF">2011-08-01T06:04:30Z</dcterms:modified>
  <cp:revision>1</cp:revision>
  <dc:title>Purple and Violet Modern Marketing Presentation</dc:title>
</cp:coreProperties>
</file>

<file path=docProps/thumbnail.jpeg>
</file>